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978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388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9485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92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021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262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463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29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684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899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09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87180-EB2D-4810-BB84-11935673FB8A}" type="datetimeFigureOut">
              <a:rPr lang="en-GB" smtClean="0"/>
              <a:pPr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FB6D7-5F8A-4C40-A7E9-5387CECB5F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687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kU_5mVjZ18&amp;list=PL2JtsVts8dTmjXLGTimt633fI5GswwvW1&amp;index=6" TargetMode="External"/><Relationship Id="rId13" Type="http://schemas.openxmlformats.org/officeDocument/2006/relationships/hyperlink" Target="https://www.youtube.com/watch?v=uFEHDvPWKc0&amp;list=PL2JtsVts8dTmjXLGTimt633fI5GswwvW1&amp;index=11" TargetMode="External"/><Relationship Id="rId3" Type="http://schemas.openxmlformats.org/officeDocument/2006/relationships/hyperlink" Target="https://www.youtube.com/watch?v=6fnhCmXEugY&amp;list=PL2JtsVts8dTmjXLGTimt633fI5GswwvW1&amp;index=1" TargetMode="External"/><Relationship Id="rId7" Type="http://schemas.openxmlformats.org/officeDocument/2006/relationships/hyperlink" Target="https://www.youtube.com/watch?v=sDP_mLJkI-s&amp;index=5&amp;list=PL2JtsVts8dTmjXLGTimt633fI5GswwvW1" TargetMode="External"/><Relationship Id="rId12" Type="http://schemas.openxmlformats.org/officeDocument/2006/relationships/hyperlink" Target="https://www.youtube.com/watch?v=GAUbiLpFMHU&amp;list=PL2JtsVts8dTmjXLGTimt633fI5GswwvW1&amp;index=10" TargetMode="External"/><Relationship Id="rId2" Type="http://schemas.openxmlformats.org/officeDocument/2006/relationships/hyperlink" Target="https://www.youtube.com/watch?v=1Sl3vUTSqGg&amp;list=PL2JtsVts8dTmjXLGTimt633fI5GswwvW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csc1C6li0o&amp;list=PL2JtsVts8dTmjXLGTimt633fI5GswwvW1&amp;index=4" TargetMode="External"/><Relationship Id="rId11" Type="http://schemas.openxmlformats.org/officeDocument/2006/relationships/hyperlink" Target="https://www.youtube.com/watch?v=mYN8HcLNHWs&amp;list=PL2JtsVts8dTmjXLGTimt633fI5GswwvW1&amp;index=9" TargetMode="External"/><Relationship Id="rId5" Type="http://schemas.openxmlformats.org/officeDocument/2006/relationships/hyperlink" Target="https://www.youtube.com/watch?v=erPrPvFSzSM&amp;list=PL2JtsVts8dTmjXLGTimt633fI5GswwvW1&amp;index=3" TargetMode="External"/><Relationship Id="rId10" Type="http://schemas.openxmlformats.org/officeDocument/2006/relationships/hyperlink" Target="https://www.youtube.com/watch?v=c3CImym9ihk&amp;list=PL2JtsVts8dTmjXLGTimt633fI5GswwvW1&amp;index=8" TargetMode="External"/><Relationship Id="rId4" Type="http://schemas.openxmlformats.org/officeDocument/2006/relationships/hyperlink" Target="https://www.youtube.com/watch?v=zXXe2MjrUtg&amp;list=PL2JtsVts8dTmjXLGTimt633fI5GswwvW1&amp;index=2" TargetMode="External"/><Relationship Id="rId9" Type="http://schemas.openxmlformats.org/officeDocument/2006/relationships/hyperlink" Target="https://www.youtube.com/watch?v=cTAVah7QhIg&amp;list=PL2JtsVts8dTmjXLGTimt633fI5GswwvW1&amp;index=7" TargetMode="External"/><Relationship Id="rId14" Type="http://schemas.openxmlformats.org/officeDocument/2006/relationships/hyperlink" Target="https://www.youtube.com/watch?v=48c8RlXjeC8&amp;list=PL2JtsVts8dTmjXLGTimt633fI5GswwvW1&amp;index=1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1Sl3vUTSqGg&amp;list=PL2JtsVts8dTmjXLGTimt633fI5GswwvW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6wTbvn41eg&amp;list=PL2JtsVts8dTn3gEi_lUBuFnWC7L3HIgwE&amp;index=6" TargetMode="External"/><Relationship Id="rId13" Type="http://schemas.openxmlformats.org/officeDocument/2006/relationships/hyperlink" Target="https://www.youtube.com/watch?v=i2eR7apdiKM&amp;index=11&amp;list=PL2JtsVts8dTn3gEi_lUBuFnWC7L3HIgwE" TargetMode="External"/><Relationship Id="rId3" Type="http://schemas.openxmlformats.org/officeDocument/2006/relationships/hyperlink" Target="https://www.youtube.com/watch?v=H5EKUpbYsTc&amp;index=1&amp;list=PL2JtsVts8dTn3gEi_lUBuFnWC7L3HIgwE" TargetMode="External"/><Relationship Id="rId7" Type="http://schemas.openxmlformats.org/officeDocument/2006/relationships/hyperlink" Target="https://www.youtube.com/watch?v=d0hEtq4DLJU&amp;index=5&amp;list=PL2JtsVts8dTn3gEi_lUBuFnWC7L3HIgwE" TargetMode="External"/><Relationship Id="rId12" Type="http://schemas.openxmlformats.org/officeDocument/2006/relationships/hyperlink" Target="https://www.youtube.com/watch?v=5UQutepXVWo&amp;list=PL2JtsVts8dTn3gEi_lUBuFnWC7L3HIgwE&amp;index=10" TargetMode="External"/><Relationship Id="rId2" Type="http://schemas.openxmlformats.org/officeDocument/2006/relationships/hyperlink" Target="https://www.youtube.com/watch?v=hH-z-AJLmys&amp;index=0&amp;list=PL2JtsVts8dTn3gEi_lUBuFnWC7L3HIgw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mURLcXAiaM&amp;list=PL2JtsVts8dTn3gEi_lUBuFnWC7L3HIgwE&amp;index=4" TargetMode="External"/><Relationship Id="rId11" Type="http://schemas.openxmlformats.org/officeDocument/2006/relationships/hyperlink" Target="https://www.youtube.com/watch?v=wuI8d87uu1E&amp;index=9&amp;list=PL2JtsVts8dTn3gEi_lUBuFnWC7L3HIgwE" TargetMode="External"/><Relationship Id="rId5" Type="http://schemas.openxmlformats.org/officeDocument/2006/relationships/hyperlink" Target="https://www.youtube.com/watch?v=ibVvCxU26oE&amp;index=3&amp;list=PL2JtsVts8dTn3gEi_lUBuFnWC7L3HIgwE" TargetMode="External"/><Relationship Id="rId15" Type="http://schemas.openxmlformats.org/officeDocument/2006/relationships/hyperlink" Target="https://www.youtube.com/watch?v=EMQZv12TIEI&amp;index=13&amp;list=PL2JtsVts8dTn3gEi_lUBuFnWC7L3HIgwE" TargetMode="External"/><Relationship Id="rId10" Type="http://schemas.openxmlformats.org/officeDocument/2006/relationships/hyperlink" Target="https://www.youtube.com/watch?v=ry8iPnWaydM&amp;index=8&amp;list=PL2JtsVts8dTn3gEi_lUBuFnWC7L3HIgwE" TargetMode="External"/><Relationship Id="rId4" Type="http://schemas.openxmlformats.org/officeDocument/2006/relationships/hyperlink" Target="https://www.youtube.com/watch?v=XGLBUer_z64&amp;index=2&amp;list=PL2JtsVts8dTn3gEi_lUBuFnWC7L3HIgwE" TargetMode="External"/><Relationship Id="rId9" Type="http://schemas.openxmlformats.org/officeDocument/2006/relationships/hyperlink" Target="https://www.youtube.com/watch?v=4f1C1CzDFd4&amp;index=7&amp;list=PL2JtsVts8dTn3gEi_lUBuFnWC7L3HIgwE" TargetMode="External"/><Relationship Id="rId14" Type="http://schemas.openxmlformats.org/officeDocument/2006/relationships/hyperlink" Target="https://www.youtube.com/watch?v=p9xgJzYg0mY&amp;list=PL2JtsVts8dTn3gEi_lUBuFnWC7L3HIgwE&amp;index=1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1044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Thinking Cards and cognitive distortions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Lesson 2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Learning to think accurately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812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Links to helpful thinking videos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Get some Perspective	</a:t>
            </a:r>
            <a:r>
              <a:rPr lang="en-GB" dirty="0" smtClean="0"/>
              <a:t>	</a:t>
            </a:r>
            <a:r>
              <a:rPr lang="en-GB" dirty="0" smtClean="0">
                <a:hlinkClick r:id="rId3"/>
              </a:rPr>
              <a:t>Know your Strengths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Right Here Right Now</a:t>
            </a:r>
            <a:r>
              <a:rPr lang="en-GB" dirty="0" smtClean="0"/>
              <a:t>		</a:t>
            </a:r>
            <a:r>
              <a:rPr lang="en-GB" dirty="0" smtClean="0">
                <a:hlinkClick r:id="rId5"/>
              </a:rPr>
              <a:t>Positive Memories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6"/>
              </a:rPr>
              <a:t>Remix/Rewind	</a:t>
            </a:r>
            <a:r>
              <a:rPr lang="en-GB" dirty="0" smtClean="0"/>
              <a:t>		</a:t>
            </a:r>
            <a:r>
              <a:rPr lang="en-GB" dirty="0" smtClean="0">
                <a:hlinkClick r:id="rId7"/>
              </a:rPr>
              <a:t>Never Give Up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8"/>
              </a:rPr>
              <a:t>False Facts		</a:t>
            </a:r>
            <a:r>
              <a:rPr lang="en-GB" dirty="0" smtClean="0"/>
              <a:t>		</a:t>
            </a:r>
            <a:r>
              <a:rPr lang="en-GB" dirty="0" smtClean="0">
                <a:hlinkClick r:id="rId9"/>
              </a:rPr>
              <a:t>Senses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10"/>
              </a:rPr>
              <a:t>Talk Yourself up	</a:t>
            </a:r>
            <a:r>
              <a:rPr lang="en-GB" dirty="0" smtClean="0"/>
              <a:t>		</a:t>
            </a:r>
            <a:r>
              <a:rPr lang="en-GB" dirty="0" smtClean="0">
                <a:hlinkClick r:id="rId11"/>
              </a:rPr>
              <a:t>Problem Solving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12"/>
              </a:rPr>
              <a:t>Change the Channel</a:t>
            </a:r>
            <a:r>
              <a:rPr lang="en-GB" dirty="0" smtClean="0"/>
              <a:t>		</a:t>
            </a:r>
            <a:r>
              <a:rPr lang="en-GB" dirty="0" smtClean="0">
                <a:hlinkClick r:id="rId13"/>
              </a:rPr>
              <a:t>Grow your Optimism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14"/>
              </a:rPr>
              <a:t>Breathing Space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78568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776864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Complete </a:t>
            </a:r>
            <a:r>
              <a:rPr lang="en-GB" dirty="0"/>
              <a:t>the Accurate Thinking </a:t>
            </a:r>
            <a:r>
              <a:rPr lang="en-GB" dirty="0" smtClean="0"/>
              <a:t>Plan.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7" y="1556792"/>
            <a:ext cx="5449061" cy="442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75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5544616"/>
          </a:xfrm>
        </p:spPr>
        <p:txBody>
          <a:bodyPr/>
          <a:lstStyle/>
          <a:p>
            <a:r>
              <a:rPr lang="en-GB" dirty="0" smtClean="0"/>
              <a:t>Aim: </a:t>
            </a:r>
            <a:r>
              <a:rPr lang="en-GB" dirty="0"/>
              <a:t>t</a:t>
            </a:r>
            <a:r>
              <a:rPr lang="en-GB" dirty="0" smtClean="0"/>
              <a:t>o introduce helpful thinking as a way to improve wellbeing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Objective 1: to be able to give examples of helpful thinking</a:t>
            </a:r>
          </a:p>
          <a:p>
            <a:endParaRPr lang="en-GB" dirty="0"/>
          </a:p>
          <a:p>
            <a:r>
              <a:rPr lang="en-GB" dirty="0" smtClean="0"/>
              <a:t>Objective 2: to create an accurate thinking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46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Once we know what </a:t>
            </a:r>
            <a:r>
              <a:rPr lang="en-GB" dirty="0" smtClean="0"/>
              <a:t>our inaccurate thoughts are, </a:t>
            </a:r>
            <a:r>
              <a:rPr lang="en-GB" dirty="0"/>
              <a:t>we </a:t>
            </a:r>
            <a:r>
              <a:rPr lang="en-GB" dirty="0" smtClean="0"/>
              <a:t>can identify facts that challenge those thoughts.  We can also use helpful thinking.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852936"/>
            <a:ext cx="4932040" cy="328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219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For </a:t>
            </a:r>
            <a:r>
              <a:rPr lang="en-GB" dirty="0" smtClean="0"/>
              <a:t>example, </a:t>
            </a:r>
            <a:r>
              <a:rPr lang="en-GB" dirty="0"/>
              <a:t>if </a:t>
            </a:r>
            <a:r>
              <a:rPr lang="en-GB" dirty="0" smtClean="0"/>
              <a:t>we </a:t>
            </a:r>
            <a:r>
              <a:rPr lang="en-GB" dirty="0"/>
              <a:t>magnify </a:t>
            </a:r>
            <a:r>
              <a:rPr lang="en-GB" dirty="0" smtClean="0"/>
              <a:t>a problem then </a:t>
            </a:r>
            <a:r>
              <a:rPr lang="en-GB" dirty="0"/>
              <a:t>we can check </a:t>
            </a:r>
            <a:r>
              <a:rPr lang="en-GB" dirty="0" smtClean="0"/>
              <a:t>the facts and put the problem in perspective.</a:t>
            </a:r>
            <a:endParaRPr lang="en-GB" dirty="0"/>
          </a:p>
          <a:p>
            <a:endParaRPr lang="en-GB" dirty="0"/>
          </a:p>
        </p:txBody>
      </p:sp>
      <p:pic>
        <p:nvPicPr>
          <p:cNvPr id="6146" name="Picture 2" descr="Free stock photo of wood, art, pattern, tex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564904"/>
            <a:ext cx="4991100" cy="3333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042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can </a:t>
            </a:r>
            <a:r>
              <a:rPr lang="en-GB" dirty="0" smtClean="0"/>
              <a:t>challenge our thoughts </a:t>
            </a:r>
            <a:r>
              <a:rPr lang="en-GB" dirty="0"/>
              <a:t>with </a:t>
            </a:r>
            <a:r>
              <a:rPr lang="en-GB" dirty="0" smtClean="0"/>
              <a:t>facts</a:t>
            </a:r>
            <a:r>
              <a:rPr lang="en-GB" dirty="0"/>
              <a:t>. 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can see if a thought is true, or only a belief.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In this way we get a reality check.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22" name="Picture 2" descr="black and-white, blank, challe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805558"/>
            <a:ext cx="3447160" cy="25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70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There </a:t>
            </a:r>
            <a:r>
              <a:rPr lang="en-GB" dirty="0" smtClean="0"/>
              <a:t>is helpful </a:t>
            </a:r>
            <a:r>
              <a:rPr lang="en-GB" dirty="0"/>
              <a:t>thinking </a:t>
            </a:r>
            <a:r>
              <a:rPr lang="en-GB" dirty="0" smtClean="0"/>
              <a:t>we can use to improve our wellbeing.</a:t>
            </a:r>
            <a:endParaRPr lang="en-GB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>
                <a:hlinkClick r:id="rId2"/>
              </a:rPr>
              <a:t>Click here to watch videos about Helpful Thinking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77" t="13496" r="20543" b="4534"/>
          <a:stretch/>
        </p:blipFill>
        <p:spPr bwMode="auto">
          <a:xfrm rot="20977474">
            <a:off x="3783951" y="3355278"/>
            <a:ext cx="4248550" cy="296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99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459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Choose one </a:t>
            </a:r>
            <a:r>
              <a:rPr lang="en-GB" dirty="0" smtClean="0"/>
              <a:t>inaccurate thought from last lesson that </a:t>
            </a:r>
            <a:r>
              <a:rPr lang="en-GB" dirty="0"/>
              <a:t>you </a:t>
            </a:r>
            <a:r>
              <a:rPr lang="en-GB" dirty="0" smtClean="0"/>
              <a:t>will complete </a:t>
            </a:r>
            <a:r>
              <a:rPr lang="en-GB" dirty="0"/>
              <a:t>a reality check </a:t>
            </a:r>
            <a:r>
              <a:rPr lang="en-GB" dirty="0" smtClean="0"/>
              <a:t>on.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22" t="16544" r="22902" b="5204"/>
          <a:stretch/>
        </p:blipFill>
        <p:spPr bwMode="auto">
          <a:xfrm rot="469499">
            <a:off x="2988145" y="2244088"/>
            <a:ext cx="5048340" cy="352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13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Links to unhelpful thinking videos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Negative Glasses</a:t>
            </a:r>
            <a:r>
              <a:rPr lang="en-GB" dirty="0" smtClean="0"/>
              <a:t>		</a:t>
            </a:r>
            <a:r>
              <a:rPr lang="en-GB" dirty="0" smtClean="0">
                <a:hlinkClick r:id="rId3"/>
              </a:rPr>
              <a:t>Stuck in the future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All or Nothing</a:t>
            </a:r>
            <a:r>
              <a:rPr lang="en-GB" dirty="0" smtClean="0"/>
              <a:t>			</a:t>
            </a:r>
            <a:r>
              <a:rPr lang="en-GB" dirty="0" smtClean="0">
                <a:hlinkClick r:id="rId5"/>
              </a:rPr>
              <a:t>Blame Me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6"/>
              </a:rPr>
              <a:t>Trash Talk</a:t>
            </a:r>
            <a:r>
              <a:rPr lang="en-GB" dirty="0" smtClean="0"/>
              <a:t>				</a:t>
            </a:r>
            <a:r>
              <a:rPr lang="en-GB" dirty="0" smtClean="0">
                <a:hlinkClick r:id="rId7"/>
              </a:rPr>
              <a:t>Flooding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8"/>
              </a:rPr>
              <a:t>Kick/Keep	</a:t>
            </a:r>
            <a:r>
              <a:rPr lang="en-GB" dirty="0" smtClean="0"/>
              <a:t>			</a:t>
            </a:r>
            <a:r>
              <a:rPr lang="en-GB" dirty="0" smtClean="0">
                <a:hlinkClick r:id="rId9"/>
              </a:rPr>
              <a:t>Snowballing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10"/>
              </a:rPr>
              <a:t>Magnifying</a:t>
            </a:r>
            <a:r>
              <a:rPr lang="en-GB" dirty="0" smtClean="0"/>
              <a:t>			</a:t>
            </a:r>
            <a:r>
              <a:rPr lang="en-GB" dirty="0" smtClean="0">
                <a:hlinkClick r:id="rId11"/>
              </a:rPr>
              <a:t>Nothing can Change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12"/>
              </a:rPr>
              <a:t>Mind Reading</a:t>
            </a:r>
            <a:r>
              <a:rPr lang="en-GB" dirty="0" smtClean="0"/>
              <a:t>			</a:t>
            </a:r>
            <a:r>
              <a:rPr lang="en-GB" dirty="0" smtClean="0">
                <a:hlinkClick r:id="rId13"/>
              </a:rPr>
              <a:t>Jumping to Conclusions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14"/>
              </a:rPr>
              <a:t>Blocking the Positive</a:t>
            </a:r>
            <a:r>
              <a:rPr lang="en-GB" dirty="0" smtClean="0"/>
              <a:t>		</a:t>
            </a:r>
            <a:r>
              <a:rPr lang="en-GB" dirty="0" smtClean="0">
                <a:hlinkClick r:id="rId15"/>
              </a:rPr>
              <a:t>Being Wrong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64701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Choose one </a:t>
            </a:r>
            <a:r>
              <a:rPr lang="en-GB" dirty="0" smtClean="0"/>
              <a:t>or more Helpful </a:t>
            </a:r>
            <a:r>
              <a:rPr lang="en-GB" dirty="0"/>
              <a:t>Thinking </a:t>
            </a:r>
            <a:r>
              <a:rPr lang="en-GB" dirty="0" smtClean="0"/>
              <a:t>Cards from the videos to help you with that unhelpful thought.</a:t>
            </a:r>
            <a:endParaRPr lang="en-GB" dirty="0"/>
          </a:p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94" t="14077" r="20761" b="5409"/>
          <a:stretch/>
        </p:blipFill>
        <p:spPr bwMode="auto">
          <a:xfrm>
            <a:off x="1907704" y="2564904"/>
            <a:ext cx="5175735" cy="360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82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190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Thinking Cards and cognitive distortions  Lesson 2  Learning to think accurately</vt:lpstr>
      <vt:lpstr>Slide 2</vt:lpstr>
      <vt:lpstr>Slide 3</vt:lpstr>
      <vt:lpstr>Slide 4</vt:lpstr>
      <vt:lpstr>Slide 5</vt:lpstr>
      <vt:lpstr>Slide 6</vt:lpstr>
      <vt:lpstr>Slide 7</vt:lpstr>
      <vt:lpstr>Links to unhelpful thinking videos</vt:lpstr>
      <vt:lpstr>Slide 9</vt:lpstr>
      <vt:lpstr>Links to helpful thinking videos</vt:lpstr>
      <vt:lpstr>Slide 11</vt:lpstr>
    </vt:vector>
  </TitlesOfParts>
  <Company>London Borough of Camden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Kelly</dc:creator>
  <cp:lastModifiedBy>Mike Kelly</cp:lastModifiedBy>
  <cp:revision>19</cp:revision>
  <dcterms:created xsi:type="dcterms:W3CDTF">2018-03-08T13:23:48Z</dcterms:created>
  <dcterms:modified xsi:type="dcterms:W3CDTF">2018-05-02T18:55:36Z</dcterms:modified>
</cp:coreProperties>
</file>