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7" d="100"/>
          <a:sy n="107" d="100"/>
        </p:scale>
        <p:origin x="-30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7F99-22EF-40ED-898F-C38A5DBC97E8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482B-67DD-476C-BE18-B0C9D829BB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03778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7F99-22EF-40ED-898F-C38A5DBC97E8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482B-67DD-476C-BE18-B0C9D829BB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52616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7F99-22EF-40ED-898F-C38A5DBC97E8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482B-67DD-476C-BE18-B0C9D829BB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2205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7F99-22EF-40ED-898F-C38A5DBC97E8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482B-67DD-476C-BE18-B0C9D829BB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24799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7F99-22EF-40ED-898F-C38A5DBC97E8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482B-67DD-476C-BE18-B0C9D829BB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36091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7F99-22EF-40ED-898F-C38A5DBC97E8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482B-67DD-476C-BE18-B0C9D829BB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09049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7F99-22EF-40ED-898F-C38A5DBC97E8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482B-67DD-476C-BE18-B0C9D829BB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58726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7F99-22EF-40ED-898F-C38A5DBC97E8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482B-67DD-476C-BE18-B0C9D829BB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8248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7F99-22EF-40ED-898F-C38A5DBC97E8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482B-67DD-476C-BE18-B0C9D829BB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20179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7F99-22EF-40ED-898F-C38A5DBC97E8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482B-67DD-476C-BE18-B0C9D829BB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61558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B7F99-22EF-40ED-898F-C38A5DBC97E8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D482B-67DD-476C-BE18-B0C9D829BB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286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B7F99-22EF-40ED-898F-C38A5DBC97E8}" type="datetimeFigureOut">
              <a:rPr lang="en-GB" smtClean="0"/>
              <a:pPr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D482B-67DD-476C-BE18-B0C9D829BB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08004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hyperlink" Target="https://www.youtube.com/watch?v=hH-z-AJLmys&amp;list=PL2JtsVts8dTn3gEi_lUBuFnWC7L3HIgw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H6wTbvn41eg&amp;list=PL2JtsVts8dTn3gEi_lUBuFnWC7L3HIgwE&amp;index=6" TargetMode="External"/><Relationship Id="rId13" Type="http://schemas.openxmlformats.org/officeDocument/2006/relationships/hyperlink" Target="https://www.youtube.com/watch?v=i2eR7apdiKM&amp;index=11&amp;list=PL2JtsVts8dTn3gEi_lUBuFnWC7L3HIgwE" TargetMode="External"/><Relationship Id="rId3" Type="http://schemas.openxmlformats.org/officeDocument/2006/relationships/hyperlink" Target="https://www.youtube.com/watch?v=H5EKUpbYsTc&amp;index=1&amp;list=PL2JtsVts8dTn3gEi_lUBuFnWC7L3HIgwE" TargetMode="External"/><Relationship Id="rId7" Type="http://schemas.openxmlformats.org/officeDocument/2006/relationships/hyperlink" Target="https://www.youtube.com/watch?v=d0hEtq4DLJU&amp;index=5&amp;list=PL2JtsVts8dTn3gEi_lUBuFnWC7L3HIgwE" TargetMode="External"/><Relationship Id="rId12" Type="http://schemas.openxmlformats.org/officeDocument/2006/relationships/hyperlink" Target="https://www.youtube.com/watch?v=5UQutepXVWo&amp;list=PL2JtsVts8dTn3gEi_lUBuFnWC7L3HIgwE&amp;index=10" TargetMode="External"/><Relationship Id="rId2" Type="http://schemas.openxmlformats.org/officeDocument/2006/relationships/hyperlink" Target="https://www.youtube.com/watch?v=hH-z-AJLmys&amp;index=0&amp;list=PL2JtsVts8dTn3gEi_lUBuFnWC7L3HIgw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hmURLcXAiaM&amp;list=PL2JtsVts8dTn3gEi_lUBuFnWC7L3HIgwE&amp;index=4" TargetMode="External"/><Relationship Id="rId11" Type="http://schemas.openxmlformats.org/officeDocument/2006/relationships/hyperlink" Target="https://www.youtube.com/watch?v=wuI8d87uu1E&amp;index=9&amp;list=PL2JtsVts8dTn3gEi_lUBuFnWC7L3HIgwE" TargetMode="External"/><Relationship Id="rId5" Type="http://schemas.openxmlformats.org/officeDocument/2006/relationships/hyperlink" Target="https://www.youtube.com/watch?v=ibVvCxU26oE&amp;index=3&amp;list=PL2JtsVts8dTn3gEi_lUBuFnWC7L3HIgwE" TargetMode="External"/><Relationship Id="rId15" Type="http://schemas.openxmlformats.org/officeDocument/2006/relationships/hyperlink" Target="https://www.youtube.com/watch?v=EMQZv12TIEI&amp;index=13&amp;list=PL2JtsVts8dTn3gEi_lUBuFnWC7L3HIgwE" TargetMode="External"/><Relationship Id="rId10" Type="http://schemas.openxmlformats.org/officeDocument/2006/relationships/hyperlink" Target="https://www.youtube.com/watch?v=ry8iPnWaydM&amp;index=8&amp;list=PL2JtsVts8dTn3gEi_lUBuFnWC7L3HIgwE" TargetMode="External"/><Relationship Id="rId4" Type="http://schemas.openxmlformats.org/officeDocument/2006/relationships/hyperlink" Target="https://www.youtube.com/watch?v=XGLBUer_z64&amp;index=2&amp;list=PL2JtsVts8dTn3gEi_lUBuFnWC7L3HIgwE" TargetMode="External"/><Relationship Id="rId9" Type="http://schemas.openxmlformats.org/officeDocument/2006/relationships/hyperlink" Target="https://www.youtube.com/watch?v=4f1C1CzDFd4&amp;index=7&amp;list=PL2JtsVts8dTn3gEi_lUBuFnWC7L3HIgwE" TargetMode="External"/><Relationship Id="rId14" Type="http://schemas.openxmlformats.org/officeDocument/2006/relationships/hyperlink" Target="https://www.youtube.com/watch?v=p9xgJzYg0mY&amp;list=PL2JtsVts8dTn3gEi_lUBuFnWC7L3HIgwE&amp;index=12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772400" cy="44644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Thinking Cards and cognitive distortions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Lesson 1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Learning to identify </a:t>
            </a:r>
            <a:br>
              <a:rPr lang="en-GB" dirty="0" smtClean="0"/>
            </a:br>
            <a:r>
              <a:rPr lang="en-GB" dirty="0" smtClean="0"/>
              <a:t>inaccurate thoughts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31305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First of all we have to recognise our </a:t>
            </a:r>
            <a:r>
              <a:rPr lang="en-GB" dirty="0" smtClean="0"/>
              <a:t>own inaccurate thoughts.  </a:t>
            </a:r>
          </a:p>
          <a:p>
            <a:pPr marL="0" indent="0">
              <a:buNone/>
            </a:pPr>
            <a:r>
              <a:rPr lang="en-GB" dirty="0" smtClean="0"/>
              <a:t>This can be difficult</a:t>
            </a:r>
            <a:r>
              <a:rPr lang="en-GB" dirty="0"/>
              <a:t>.</a:t>
            </a:r>
          </a:p>
          <a:p>
            <a:endParaRPr lang="en-GB" dirty="0"/>
          </a:p>
        </p:txBody>
      </p:sp>
      <p:pic>
        <p:nvPicPr>
          <p:cNvPr id="2050" name="Picture 2" descr="colorful, concentration, cu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44" y="2492896"/>
            <a:ext cx="5226408" cy="34861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099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92697"/>
            <a:ext cx="8229600" cy="295232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Thinking Cards can help us to </a:t>
            </a:r>
            <a:r>
              <a:rPr lang="en-GB" dirty="0"/>
              <a:t>recognise </a:t>
            </a:r>
            <a:r>
              <a:rPr lang="en-GB" dirty="0" smtClean="0"/>
              <a:t>inaccurate thoughts (unhelpful thinking).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sz="2800" dirty="0" smtClean="0">
                <a:hlinkClick r:id="rId2"/>
              </a:rPr>
              <a:t>Click here to watch some videos about </a:t>
            </a:r>
            <a:r>
              <a:rPr lang="en-GB" sz="2800" dirty="0">
                <a:hlinkClick r:id="rId2"/>
              </a:rPr>
              <a:t>u</a:t>
            </a:r>
            <a:r>
              <a:rPr lang="en-GB" sz="2800" dirty="0" smtClean="0">
                <a:hlinkClick r:id="rId2"/>
              </a:rPr>
              <a:t>nhelpful thinking</a:t>
            </a: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212976"/>
            <a:ext cx="4524375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4566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848872" cy="576064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Links to unhelpful thinking videos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559" y="1628800"/>
            <a:ext cx="90010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hlinkClick r:id="rId2"/>
              </a:rPr>
              <a:t>Negative Glasses</a:t>
            </a:r>
            <a:r>
              <a:rPr lang="en-GB" dirty="0" smtClean="0"/>
              <a:t>		</a:t>
            </a:r>
            <a:r>
              <a:rPr lang="en-GB" dirty="0" smtClean="0">
                <a:hlinkClick r:id="rId3"/>
              </a:rPr>
              <a:t>Stuck in the future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4"/>
              </a:rPr>
              <a:t>All or Nothing</a:t>
            </a:r>
            <a:r>
              <a:rPr lang="en-GB" dirty="0" smtClean="0"/>
              <a:t>			</a:t>
            </a:r>
            <a:r>
              <a:rPr lang="en-GB" dirty="0" smtClean="0">
                <a:hlinkClick r:id="rId5"/>
              </a:rPr>
              <a:t>Blame Me	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6"/>
              </a:rPr>
              <a:t>Trash Talk</a:t>
            </a:r>
            <a:r>
              <a:rPr lang="en-GB" dirty="0" smtClean="0"/>
              <a:t>				</a:t>
            </a:r>
            <a:r>
              <a:rPr lang="en-GB" dirty="0" smtClean="0">
                <a:hlinkClick r:id="rId7"/>
              </a:rPr>
              <a:t>Flooding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8"/>
              </a:rPr>
              <a:t>Kick/Keep	</a:t>
            </a:r>
            <a:r>
              <a:rPr lang="en-GB" dirty="0" smtClean="0"/>
              <a:t>			</a:t>
            </a:r>
            <a:r>
              <a:rPr lang="en-GB" dirty="0" smtClean="0">
                <a:hlinkClick r:id="rId9"/>
              </a:rPr>
              <a:t>Snowballing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10"/>
              </a:rPr>
              <a:t>Magnifying</a:t>
            </a:r>
            <a:r>
              <a:rPr lang="en-GB" dirty="0" smtClean="0"/>
              <a:t>			</a:t>
            </a:r>
            <a:r>
              <a:rPr lang="en-GB" dirty="0" smtClean="0">
                <a:hlinkClick r:id="rId11"/>
              </a:rPr>
              <a:t>Nothing can Change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12"/>
              </a:rPr>
              <a:t>Mind Reading</a:t>
            </a:r>
            <a:r>
              <a:rPr lang="en-GB" dirty="0" smtClean="0"/>
              <a:t>			</a:t>
            </a:r>
            <a:r>
              <a:rPr lang="en-GB" dirty="0" smtClean="0">
                <a:hlinkClick r:id="rId13"/>
              </a:rPr>
              <a:t>Jumping to Conclusions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hlinkClick r:id="rId14"/>
              </a:rPr>
              <a:t>Blocking the Positive</a:t>
            </a:r>
            <a:r>
              <a:rPr lang="en-GB" dirty="0" smtClean="0"/>
              <a:t>		</a:t>
            </a:r>
            <a:r>
              <a:rPr lang="en-GB" dirty="0" smtClean="0">
                <a:hlinkClick r:id="rId15"/>
              </a:rPr>
              <a:t>Being Wrong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292597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5184576"/>
          </a:xfrm>
        </p:spPr>
        <p:txBody>
          <a:bodyPr/>
          <a:lstStyle/>
          <a:p>
            <a:r>
              <a:rPr lang="en-GB" dirty="0" smtClean="0"/>
              <a:t>Homework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Copy and </a:t>
            </a:r>
            <a:r>
              <a:rPr lang="en-GB" dirty="0"/>
              <a:t>c</a:t>
            </a:r>
            <a:r>
              <a:rPr lang="en-GB" dirty="0" smtClean="0"/>
              <a:t>omplete this table based on what you hear people say this week.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90414879"/>
              </p:ext>
            </p:extLst>
          </p:nvPr>
        </p:nvGraphicFramePr>
        <p:xfrm>
          <a:off x="899592" y="2780928"/>
          <a:ext cx="7056783" cy="38087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728192"/>
                <a:gridCol w="3384375"/>
              </a:tblGrid>
              <a:tr h="1431325">
                <a:tc>
                  <a:txBody>
                    <a:bodyPr/>
                    <a:lstStyle/>
                    <a:p>
                      <a:r>
                        <a:rPr lang="en-GB" dirty="0" smtClean="0"/>
                        <a:t>Inaccurate</a:t>
                      </a:r>
                      <a:r>
                        <a:rPr lang="en-GB" baseline="0" dirty="0" smtClean="0"/>
                        <a:t> Thought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Number of times you hear it expressed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Example/s</a:t>
                      </a:r>
                      <a:endParaRPr lang="en-GB" dirty="0"/>
                    </a:p>
                  </a:txBody>
                  <a:tcPr/>
                </a:tc>
              </a:tr>
              <a:tr h="580482">
                <a:tc>
                  <a:txBody>
                    <a:bodyPr/>
                    <a:lstStyle/>
                    <a:p>
                      <a:endParaRPr lang="en-GB" i="1" dirty="0" smtClean="0"/>
                    </a:p>
                    <a:p>
                      <a:r>
                        <a:rPr lang="en-GB" i="1" dirty="0" smtClean="0"/>
                        <a:t>Trash Talk</a:t>
                      </a:r>
                    </a:p>
                    <a:p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i="1" dirty="0" smtClean="0"/>
                    </a:p>
                    <a:p>
                      <a:pPr algn="ctr"/>
                      <a:r>
                        <a:rPr lang="en-GB" i="1" dirty="0" smtClean="0"/>
                        <a:t>10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i="1" dirty="0" smtClean="0"/>
                    </a:p>
                    <a:p>
                      <a:r>
                        <a:rPr lang="en-GB" i="1" dirty="0" smtClean="0"/>
                        <a:t> ‘I’m rubbish at everything’</a:t>
                      </a:r>
                    </a:p>
                    <a:p>
                      <a:endParaRPr lang="en-GB" i="1" dirty="0" smtClean="0"/>
                    </a:p>
                    <a:p>
                      <a:endParaRPr lang="en-GB" i="1" dirty="0"/>
                    </a:p>
                  </a:txBody>
                  <a:tcPr/>
                </a:tc>
              </a:tr>
              <a:tr h="580482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575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Aim:  </a:t>
            </a:r>
            <a:r>
              <a:rPr lang="en-GB" dirty="0" smtClean="0"/>
              <a:t>To introduce the idea of cognitive distortions/inaccurate </a:t>
            </a:r>
            <a:r>
              <a:rPr lang="en-GB" smtClean="0"/>
              <a:t>thinking/unhelpful thinking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Objective : To be able to give examples of inaccurate thoughts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003339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80597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Cognitive distortions are thoughts that we all </a:t>
            </a:r>
            <a:r>
              <a:rPr lang="en-GB" dirty="0" smtClean="0"/>
              <a:t>sometimes have. </a:t>
            </a:r>
            <a:r>
              <a:rPr lang="en-GB" dirty="0"/>
              <a:t>Sometimes this is described as unhelpful </a:t>
            </a:r>
            <a:r>
              <a:rPr lang="en-GB" dirty="0" smtClean="0"/>
              <a:t>thinking because these thoughts can be inaccurate and unhelpful, and can make us sad and anxious.</a:t>
            </a:r>
          </a:p>
        </p:txBody>
      </p:sp>
      <p:pic>
        <p:nvPicPr>
          <p:cNvPr id="9218" name="Picture 2" descr="Portrait of Beautiful Young Woman over Whit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9470" y="2924944"/>
            <a:ext cx="4881311" cy="3240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79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76470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Cognitive </a:t>
            </a:r>
            <a:r>
              <a:rPr lang="en-GB" dirty="0" smtClean="0"/>
              <a:t>distortions (or unhelpful thinking) will happen </a:t>
            </a:r>
            <a:r>
              <a:rPr lang="en-GB" dirty="0"/>
              <a:t>when our thoughts settle </a:t>
            </a:r>
            <a:r>
              <a:rPr lang="en-GB" dirty="0" smtClean="0"/>
              <a:t>on ideas that </a:t>
            </a:r>
            <a:r>
              <a:rPr lang="en-GB" dirty="0"/>
              <a:t>are not actually true.</a:t>
            </a:r>
          </a:p>
          <a:p>
            <a:endParaRPr lang="en-GB" dirty="0"/>
          </a:p>
        </p:txBody>
      </p:sp>
      <p:pic>
        <p:nvPicPr>
          <p:cNvPr id="8194" name="Picture 2" descr="Free stock photo of slippery, foot, mistake, oo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492896"/>
            <a:ext cx="5000625" cy="3333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2819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For example we might think that we are a failure when we are not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170" name="Picture 2" descr="board game, business, challen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844824"/>
            <a:ext cx="5954951" cy="4464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5532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There are many </a:t>
            </a:r>
            <a:r>
              <a:rPr lang="en-GB" dirty="0" smtClean="0"/>
              <a:t>different cognitive </a:t>
            </a:r>
            <a:r>
              <a:rPr lang="en-GB" dirty="0"/>
              <a:t>distortions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(inaccurate ideas) we </a:t>
            </a:r>
            <a:r>
              <a:rPr lang="en-GB" dirty="0"/>
              <a:t>can </a:t>
            </a:r>
            <a:r>
              <a:rPr lang="en-GB" dirty="0" smtClean="0"/>
              <a:t>experience as unhelpful thinking.</a:t>
            </a:r>
            <a:endParaRPr lang="en-GB" dirty="0"/>
          </a:p>
          <a:p>
            <a:endParaRPr lang="en-GB" dirty="0"/>
          </a:p>
        </p:txBody>
      </p:sp>
      <p:pic>
        <p:nvPicPr>
          <p:cNvPr id="6146" name="Picture 2" descr="abstract, accuracy, accur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540696"/>
            <a:ext cx="5475441" cy="36464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3910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57606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Cognitive distortions can cause us stress and unhappiness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 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Inaccurate ideas about the truth can </a:t>
            </a:r>
            <a:r>
              <a:rPr lang="en-GB" dirty="0"/>
              <a:t>even make us feel depressed or anxious.</a:t>
            </a:r>
          </a:p>
          <a:p>
            <a:endParaRPr lang="en-GB" dirty="0"/>
          </a:p>
        </p:txBody>
      </p:sp>
      <p:pic>
        <p:nvPicPr>
          <p:cNvPr id="2" name="Picture 2" descr="Person Wearing Black Zip Hoodie Sitting in Front of Gray Wooden Plank Wall during Nightti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5853746" cy="32942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798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    How can </a:t>
            </a:r>
            <a:r>
              <a:rPr lang="en-GB" dirty="0"/>
              <a:t>we deal with </a:t>
            </a:r>
            <a:r>
              <a:rPr lang="en-GB" dirty="0" smtClean="0"/>
              <a:t>inaccurate ideas (unhelpful thinking)?</a:t>
            </a:r>
            <a:endParaRPr lang="en-GB" dirty="0"/>
          </a:p>
          <a:p>
            <a:endParaRPr lang="en-GB" dirty="0"/>
          </a:p>
        </p:txBody>
      </p:sp>
      <p:pic>
        <p:nvPicPr>
          <p:cNvPr id="4098" name="Picture 2" descr="Man Wearing Black and White Stripe Shirt Looking at White Printer Papers on the W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132856"/>
            <a:ext cx="6090045" cy="4062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7894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69269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We </a:t>
            </a:r>
            <a:r>
              <a:rPr lang="en-GB" dirty="0"/>
              <a:t>can </a:t>
            </a:r>
            <a:r>
              <a:rPr lang="en-GB" dirty="0" smtClean="0"/>
              <a:t>challenge or question </a:t>
            </a:r>
            <a:r>
              <a:rPr lang="en-GB" dirty="0"/>
              <a:t>our </a:t>
            </a:r>
            <a:r>
              <a:rPr lang="en-GB" dirty="0" smtClean="0"/>
              <a:t>inaccurate ideas by </a:t>
            </a:r>
            <a:r>
              <a:rPr lang="en-GB" dirty="0"/>
              <a:t>doing some detective </a:t>
            </a:r>
            <a:r>
              <a:rPr lang="en-GB" dirty="0" smtClean="0"/>
              <a:t>work to recognise our unhelpful thoughts. </a:t>
            </a:r>
          </a:p>
          <a:p>
            <a:pPr marL="0" indent="0">
              <a:buNone/>
            </a:pPr>
            <a:r>
              <a:rPr lang="en-GB" dirty="0" smtClean="0"/>
              <a:t>We can then think in a way that is more accurate.  We can use helpful thinking.</a:t>
            </a:r>
            <a:endParaRPr lang="en-GB" dirty="0"/>
          </a:p>
          <a:p>
            <a:endParaRPr lang="en-GB" dirty="0"/>
          </a:p>
        </p:txBody>
      </p:sp>
      <p:pic>
        <p:nvPicPr>
          <p:cNvPr id="3074" name="Picture 2" descr="check, curious, ey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295957"/>
            <a:ext cx="2372869" cy="35620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6575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269</Words>
  <Application>Microsoft Office PowerPoint</Application>
  <PresentationFormat>On-screen Show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Thinking Cards and cognitive distortions  Lesson 1  Learning to identify  inaccurate thoughts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Links to unhelpful thinking videos</vt:lpstr>
      <vt:lpstr>Slide 13</vt:lpstr>
    </vt:vector>
  </TitlesOfParts>
  <Company>London Borough of Camden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Thinking Cards and cognitive distortions</dc:title>
  <dc:creator>Michael Kelly</dc:creator>
  <cp:lastModifiedBy>Mike Kelly</cp:lastModifiedBy>
  <cp:revision>24</cp:revision>
  <dcterms:created xsi:type="dcterms:W3CDTF">2018-03-08T13:03:57Z</dcterms:created>
  <dcterms:modified xsi:type="dcterms:W3CDTF">2018-05-02T18:56:56Z</dcterms:modified>
</cp:coreProperties>
</file>